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3"/>
    <p:sldId id="434" r:id="rId4"/>
    <p:sldId id="435" r:id="rId5"/>
    <p:sldId id="436" r:id="rId6"/>
    <p:sldId id="437" r:id="rId7"/>
    <p:sldId id="441" r:id="rId8"/>
    <p:sldId id="438" r:id="rId9"/>
    <p:sldId id="400" r:id="rId10"/>
    <p:sldId id="420" r:id="rId11"/>
    <p:sldId id="432" r:id="rId12"/>
    <p:sldId id="440" r:id="rId13"/>
    <p:sldId id="433" r:id="rId14"/>
    <p:sldId id="281" r:id="rId15"/>
  </p:sldIdLst>
  <p:sldSz cx="12192000" cy="6858000"/>
  <p:notesSz cx="6858000" cy="9144000"/>
  <p:embeddedFontLst>
    <p:embeddedFont>
      <p:font typeface="微软雅黑" panose="020B0503020204020204" charset="-122"/>
      <p:regular r:id="rId22"/>
    </p:embeddedFont>
    <p:embeddedFont>
      <p:font typeface="Saturday Sans Regular" panose="02010600010101010101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7" userDrawn="1">
          <p15:clr>
            <a:srgbClr val="A4A3A4"/>
          </p15:clr>
        </p15:guide>
        <p15:guide id="2" pos="379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096E6"/>
    <a:srgbClr val="566798"/>
    <a:srgbClr val="556595"/>
    <a:srgbClr val="4B547B"/>
    <a:srgbClr val="515983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77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60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2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7" name="图片 6" descr="建筑_画板 1 副本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8" name="图片 7" descr="建筑_画板 1 副本 6"/>
          <p:cNvPicPr>
            <a:picLocks noChangeAspect="1"/>
          </p:cNvPicPr>
          <p:nvPr userDrawn="1"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2"/>
            </p:custDataLst>
          </p:nvPr>
        </p:nvSpPr>
        <p:spPr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500" b="1" i="0" u="none" strike="noStrike" kern="1200" cap="none" spc="0" normalizeH="0" baseline="0" noProof="1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 err="1">
                <a:sym typeface="+mn-ea"/>
              </a:rPr>
              <a:t>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 hasCustomPrompt="1"/>
            <p:custDataLst>
              <p:tags r:id="rId3"/>
            </p:custDataLst>
          </p:nvPr>
        </p:nvSpPr>
        <p:spPr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1000" normalizeH="0" baseline="0" noProof="1">
                <a:solidFill>
                  <a:schemeClr val="accent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底图-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9" name="图片 8" descr="建筑_画板 1 副本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21015" y="2319655"/>
            <a:ext cx="4525200" cy="4261649"/>
          </a:xfrm>
          <a:prstGeom prst="rect">
            <a:avLst/>
          </a:prstGeom>
        </p:spPr>
      </p:pic>
      <p:pic>
        <p:nvPicPr>
          <p:cNvPr id="10" name="图片 9" descr="建筑_画板 1 副本 10"/>
          <p:cNvPicPr>
            <a:picLocks noChangeAspect="1"/>
          </p:cNvPicPr>
          <p:nvPr userDrawn="1"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9800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7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77.xml"/><Relationship Id="rId7" Type="http://schemas.openxmlformats.org/officeDocument/2006/relationships/image" Target="../media/image10.png"/><Relationship Id="rId6" Type="http://schemas.openxmlformats.org/officeDocument/2006/relationships/tags" Target="../tags/tag76.xml"/><Relationship Id="rId5" Type="http://schemas.openxmlformats.org/officeDocument/2006/relationships/image" Target="../media/image9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78.xml"/><Relationship Id="rId1" Type="http://schemas.openxmlformats.org/officeDocument/2006/relationships/tags" Target="../tags/tag7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3.png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image" Target="../media/image12.png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141.xml"/><Relationship Id="rId1" Type="http://schemas.openxmlformats.org/officeDocument/2006/relationships/tags" Target="../tags/tag13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3.png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image" Target="../media/image12.png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148.xml"/><Relationship Id="rId10" Type="http://schemas.openxmlformats.org/officeDocument/2006/relationships/image" Target="../media/image20.png"/><Relationship Id="rId1" Type="http://schemas.openxmlformats.org/officeDocument/2006/relationships/tags" Target="../tags/tag14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3.png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12.png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155.xml"/><Relationship Id="rId10" Type="http://schemas.openxmlformats.org/officeDocument/2006/relationships/image" Target="../media/image17.png"/><Relationship Id="rId1" Type="http://schemas.openxmlformats.org/officeDocument/2006/relationships/tags" Target="../tags/tag14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9.xml"/><Relationship Id="rId5" Type="http://schemas.openxmlformats.org/officeDocument/2006/relationships/image" Target="../media/image9.png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../media/image13.png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image" Target="../media/image1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7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image" Target="../media/image13.png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image" Target="../media/image12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8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image" Target="../media/image12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99.xml"/><Relationship Id="rId1" Type="http://schemas.openxmlformats.org/officeDocument/2006/relationships/tags" Target="../tags/tag9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image" Target="../media/image13.png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1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10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image" Target="../media/image13.png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image" Target="../media/image12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13.png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image" Target="../media/image1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5" Type="http://schemas.openxmlformats.org/officeDocument/2006/relationships/slideLayout" Target="../slideLayouts/slideLayout9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image" Target="../media/image15.png"/><Relationship Id="rId1" Type="http://schemas.openxmlformats.org/officeDocument/2006/relationships/tags" Target="../tags/tag11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3.png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12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134.xml"/><Relationship Id="rId10" Type="http://schemas.openxmlformats.org/officeDocument/2006/relationships/image" Target="../media/image17.png"/><Relationship Id="rId1" Type="http://schemas.openxmlformats.org/officeDocument/2006/relationships/tags" Target="../tags/tag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511425" y="2259330"/>
            <a:ext cx="7237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VENTUS GPGPU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运行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GEMM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分析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2374900" y="2944495"/>
            <a:ext cx="744283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2400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RISC-V GPU</a:t>
            </a:r>
            <a:r>
              <a:rPr lang="zh-CN" altLang="en-US" sz="2400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在运行大模型时的性能分析与优化方案</a:t>
            </a:r>
            <a:endParaRPr lang="en-US" altLang="zh-CN" sz="2400" b="1" dirty="0">
              <a:solidFill>
                <a:srgbClr val="F0F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366260" y="5334635"/>
            <a:ext cx="345884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kumimoji="1"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2025-</a:t>
            </a:r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高级模拟及射频集成电路设计</a:t>
            </a:r>
            <a:r>
              <a:rPr kumimoji="1"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南京大学集成电路学院</a:t>
            </a:r>
            <a:endParaRPr kumimoji="1"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性能优劣分析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971040"/>
            <a:ext cx="12202160" cy="438023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性能优劣分析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" name="图片 1"/>
          <p:cNvPicPr/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460" y="1035050"/>
            <a:ext cx="10287000" cy="5715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927735" y="6666230"/>
                <a:ext cx="9653270" cy="16916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Light" panose="02020300000000000000" charset="-122"/>
                    <a:sym typeface="+mn-ea"/>
                  </a:rPr>
                  <a:t>时钟频率：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100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𝑀𝐻𝑧</m:t>
                    </m:r>
                  </m:oMath>
                </a14:m>
                <a:endParaRPr lang="zh-CN" altLang="en-US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Light" panose="02020300000000000000" charset="-122"/>
                  <a:sym typeface="+mn-ea"/>
                </a:endParaRPr>
              </a:p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Light" panose="02020300000000000000" charset="-122"/>
                    <a:sym typeface="+mn-ea"/>
                  </a:rPr>
                  <a:t>理论性能：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𝑠𝑢𝑏𝑐𝑜𝑟𝑒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𝑆𝑀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∗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𝑆𝑀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×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64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𝐹𝐿𝑂𝑃𝑠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𝑐𝑦𝑐𝑙𝑒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100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𝑀𝐻𝑧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25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6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𝐺𝐹𝐿𝑂𝑃𝑆</m:t>
                    </m:r>
                  </m:oMath>
                </a14:m>
                <a:endParaRPr lang="en-US" altLang="zh-CN" sz="2000">
                  <a:latin typeface="Cambria Math" panose="02040503050406030204" charset="0"/>
                  <a:ea typeface="Noto Serif CJK SC Black" panose="02020900000000000000" charset="-122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30000"/>
                  </a:lnSpc>
                </a:pPr>
                <a:endParaRPr lang="en-US" altLang="zh-CN" sz="2000" i="1">
                  <a:latin typeface="Cambria Math" panose="02040503050406030204" charset="0"/>
                  <a:ea typeface="Noto Serif CJK SC Black" panose="02020900000000000000" charset="-122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30000"/>
                  </a:lnSpc>
                </a:pPr>
                <a:endParaRPr lang="en-US" altLang="zh-CN" sz="2000" i="1">
                  <a:latin typeface="Cambria Math" panose="02040503050406030204" charset="0"/>
                  <a:ea typeface="Noto Serif CJK SC Black" panose="02020900000000000000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35" y="6666230"/>
                <a:ext cx="9653270" cy="169164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NVIDIA GPU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性能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对比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" name="图片 1" descr="NVIDIAA100_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" y="923925"/>
            <a:ext cx="4582160" cy="5930900"/>
          </a:xfrm>
          <a:prstGeom prst="rect">
            <a:avLst/>
          </a:prstGeom>
        </p:spPr>
      </p:pic>
      <p:pic>
        <p:nvPicPr>
          <p:cNvPr id="3" name="图片 2" descr="NVIDIAH100_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1845" y="936625"/>
            <a:ext cx="4575175" cy="5921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41265" y="1249680"/>
            <a:ext cx="1865630" cy="1541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NVIDIA A100 GPU</a:t>
            </a:r>
            <a:endParaRPr 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06720" y="4843780"/>
            <a:ext cx="1865630" cy="1541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r" fontAlgn="auto">
              <a:lnSpc>
                <a:spcPct val="160000"/>
              </a:lnSpc>
            </a:pPr>
            <a:r>
              <a:rPr 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NVIDIA H100 GPU</a:t>
            </a:r>
            <a:endParaRPr 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李佳昊-仙林-飞艇航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67525"/>
          </a:xfrm>
          <a:prstGeom prst="rect">
            <a:avLst/>
          </a:prstGeom>
          <a:gradFill>
            <a:gsLst>
              <a:gs pos="89000">
                <a:srgbClr val="BDCBDE">
                  <a:alpha val="36000"/>
                </a:srgbClr>
              </a:gs>
              <a:gs pos="0">
                <a:srgbClr val="5F85C3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0705" y="3035618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谢谢观看！</a:t>
            </a:r>
            <a:endParaRPr lang="en-US" altLang="zh-CN" sz="8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60705" y="44919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0705" y="4862831"/>
            <a:ext cx="333438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日期：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2025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年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12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月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8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</a:t>
            </a:r>
            <a:endParaRPr lang="zh-CN" altLang="en-US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53000">
                <a:srgbClr val="9AA1BB">
                  <a:alpha val="0"/>
                </a:srgbClr>
              </a:gs>
              <a:gs pos="0">
                <a:srgbClr val="515983"/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上次组会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留下的问题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0" name="文本框 9"/>
          <p:cNvSpPr txBox="1"/>
          <p:nvPr/>
        </p:nvSpPr>
        <p:spPr>
          <a:xfrm>
            <a:off x="598805" y="1249680"/>
            <a:ext cx="11301730" cy="5273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1. 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数据访问：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运行</a:t>
            </a:r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GEMM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的数据到底取自哪里（</a:t>
            </a:r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L1 Cache/L2 Cache/DRAM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）？</a:t>
            </a:r>
            <a:endParaRPr lang="zh-CN" altLang="en-US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存储在不同位置的数据运算带来的性能影响如何？</a:t>
            </a:r>
            <a:endParaRPr lang="zh-CN" altLang="en-US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en-US" altLang="zh-CN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2. 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理论性能合理性问题尚不确定？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en-US" altLang="zh-CN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3. 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能找到哪些创新点？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算法层：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多Work-Group并行优化、向量化计算（官方给出的GEMM运算采用标量运算，可以使用向量扩展指令加速GEMM运算）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内存层：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共享内存双缓冲（Double Buffering）、寄存器缓存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指令层：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循环展开、软件流水、条件分支消除</a:t>
            </a:r>
            <a:endParaRPr lang="zh-CN" altLang="en-US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410845" y="5126355"/>
            <a:ext cx="3758565" cy="5194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30350" y="3685540"/>
            <a:ext cx="2576830" cy="495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82340" y="3399790"/>
            <a:ext cx="2576830" cy="2857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数据访存地址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0" name="文本框 9"/>
          <p:cNvSpPr txBox="1"/>
          <p:nvPr/>
        </p:nvSpPr>
        <p:spPr>
          <a:xfrm>
            <a:off x="183515" y="739775"/>
            <a:ext cx="11301730" cy="7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matmul.cl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（内核文件）：</a:t>
            </a:r>
            <a:endParaRPr lang="zh-CN" altLang="en-US" sz="20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100" y="1183005"/>
            <a:ext cx="5804535" cy="5744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#ifndef TILE_M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#define TILE_M 16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#endif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#ifndef TILE_N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#define TILE_N 16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#endif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#ifndef TILE_K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#define TILE_K 16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#endif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__kernel void sgemm_one_wg(__global const float* A,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                           __global const float* B,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                           __global float*       C,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                           const int M, const int N, const int K)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{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    const int lx = get_local_id(0);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    const int ly = get_local_id(1);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__local float As[TILE_M*TILE_K];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__local float Bs[TILE_K*TILE_N];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for (int bm = 0; bm &lt; M; bm += TILE_M) {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for (int bn = 0; bn &lt; N; bn += TILE_N) {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const int row = bm + ly;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const int col = bn + lx;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float acc = 0.0f;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84265" y="927735"/>
            <a:ext cx="5999480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for (int bk = 0; bk &lt; K; bk += TILE_K) {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int a_row = row;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int a_col = bk + lx;</a:t>
            </a:r>
            <a:endParaRPr lang="zh-CN" altLang="en-US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As[ly*TILE_K + lx] = (a_row &lt; M &amp;&amp; a_col &lt; K) ? A[a_row*K + a_col] : 0.0f;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int b_row = bk + ly;</a:t>
            </a:r>
            <a:endParaRPr lang="zh-CN" altLang="en-US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int b_col = col;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Bs[ly*TILE_N + lx] = (b_row &lt; K &amp;&amp; b_col &lt; N) ? B[b_row*N + b_col] : 0.0f;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barrier(CLK_LOCAL_MEM_FENCE);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for (int kk = 0; kk &lt; TILE_K; ++kk) {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    float a = As[ly*TILE_K + kk];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    float b = Bs[kk*TILE_N + lx];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    acc += a * b;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}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barrier(CLK_LOCAL_MEM_FENCE);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}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if (row &lt; M &amp;&amp; col &lt; N) {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    C[row*N + col] = acc;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    }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    }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    }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}</a:t>
            </a: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00000"/>
              </a:lnSpc>
            </a:pPr>
            <a:endParaRPr lang="en-US" altLang="zh-CN" sz="16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06165" y="2854325"/>
            <a:ext cx="3192145" cy="7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__global: DRAM</a:t>
            </a:r>
            <a:endParaRPr 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06165" y="4555490"/>
            <a:ext cx="3192145" cy="7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__local: L1 Cache</a:t>
            </a:r>
            <a:endParaRPr 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数据访存地址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8080" y="918845"/>
            <a:ext cx="10443210" cy="47275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313815" y="1417320"/>
            <a:ext cx="9156700" cy="45720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29995" y="2887980"/>
            <a:ext cx="9732645" cy="45720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45135" y="5646420"/>
            <a:ext cx="11146155" cy="7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数据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A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、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B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、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C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存储在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DRAM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（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A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矩阵按列分块加载、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B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矩阵按行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分块加载）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As, Bs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存储在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L1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共享内存（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L1 Cache/SMEM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）</a:t>
            </a:r>
            <a:endParaRPr lang="zh-CN" altLang="en-US" sz="20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12255" y="6134735"/>
            <a:ext cx="5872480" cy="72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计算结果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a,b,acc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：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寄存器</a:t>
            </a:r>
            <a:endParaRPr lang="zh-CN" altLang="en-US" sz="20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从运行日志看数据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访存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graphicFrame>
        <p:nvGraphicFramePr>
          <p:cNvPr id="14" name="表格 13"/>
          <p:cNvGraphicFramePr/>
          <p:nvPr>
            <p:custDataLst>
              <p:tags r:id="rId9"/>
            </p:custDataLst>
          </p:nvPr>
        </p:nvGraphicFramePr>
        <p:xfrm>
          <a:off x="375285" y="1032510"/>
          <a:ext cx="1130617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940"/>
                <a:gridCol w="928370"/>
                <a:gridCol w="1620520"/>
                <a:gridCol w="1619885"/>
                <a:gridCol w="1548130"/>
                <a:gridCol w="1079500"/>
                <a:gridCol w="1080135"/>
                <a:gridCol w="1080135"/>
                <a:gridCol w="1305560"/>
              </a:tblGrid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M,N,K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AI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FLOP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s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Time(s)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FLOPS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Tile_M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Noto Serif CJK SC Black" panose="02020900000000000000" charset="-122"/>
                          <a:ea typeface="Noto Serif CJK SC Black" panose="02020900000000000000" charset="-122"/>
                          <a:sym typeface="+mn-ea"/>
                        </a:rPr>
                        <a:t>Tile_N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Noto Serif CJK SC Black" panose="02020900000000000000" charset="-122"/>
                          <a:ea typeface="Noto Serif CJK SC Black" panose="02020900000000000000" charset="-122"/>
                          <a:sym typeface="+mn-ea"/>
                        </a:rPr>
                        <a:t>Tile_K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error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0.67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128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0.000029605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4323593.988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 / 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75285" y="1733550"/>
            <a:ext cx="1865630" cy="68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内存地址</a:t>
            </a:r>
            <a:endParaRPr lang="zh-CN" alt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0"/>
            </p:custDataLst>
          </p:nvPr>
        </p:nvGraphicFramePr>
        <p:xfrm>
          <a:off x="384175" y="2324735"/>
          <a:ext cx="11268000" cy="357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0"/>
                <a:gridCol w="2484000"/>
                <a:gridCol w="2232000"/>
                <a:gridCol w="5328000"/>
              </a:tblGrid>
              <a:tr h="372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数据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地址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大小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存储层次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A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矩阵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90000000 - 9000003F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64 Bytes, 16 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float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占用全局内存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__global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B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矩阵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90001000 - 9000103F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64 Bytes, 16 float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C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矩阵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90002000 - 9000203F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64 Bytes, 16 float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共享内存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70000000 - 700004FF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1.25 KByte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局部内存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/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共享内存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__local L1 Cache/SMEM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私有内存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90004000 - 90023FFF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128 KByte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寄存器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+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溢出的私有内存（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L2/DRAM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）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51840" y="4561205"/>
            <a:ext cx="1944000" cy="792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Noto Serif CJK SC Black" panose="02020900000000000000" charset="-122"/>
                <a:ea typeface="Noto Serif CJK SC Black" panose="02020900000000000000" charset="-122"/>
              </a:rPr>
              <a:t>DRAM</a:t>
            </a:r>
            <a:endParaRPr lang="en-US" altLang="zh-CN" sz="2400">
              <a:latin typeface="Noto Serif CJK SC Black" panose="02020900000000000000" charset="-122"/>
              <a:ea typeface="Noto Serif CJK SC Black" panose="020209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8865" y="4561205"/>
            <a:ext cx="1944000" cy="792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Noto Serif CJK SC Black" panose="02020900000000000000" charset="-122"/>
                <a:ea typeface="Noto Serif CJK SC Black" panose="02020900000000000000" charset="-122"/>
              </a:rPr>
              <a:t>L</a:t>
            </a:r>
            <a:r>
              <a:rPr lang="en-US" altLang="zh-CN" sz="2400">
                <a:latin typeface="Noto Serif CJK SC Black" panose="02020900000000000000" charset="-122"/>
                <a:ea typeface="Noto Serif CJK SC Black" panose="02020900000000000000" charset="-122"/>
              </a:rPr>
              <a:t>ocal Memory</a:t>
            </a:r>
            <a:endParaRPr lang="en-US" altLang="zh-CN" sz="2400">
              <a:latin typeface="Noto Serif CJK SC Black" panose="02020900000000000000" charset="-122"/>
              <a:ea typeface="Noto Serif CJK SC Black" panose="020209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85890" y="4561205"/>
            <a:ext cx="1944000" cy="792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</a:rPr>
              <a:t>计算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52915" y="4561205"/>
            <a:ext cx="1944000" cy="7920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latin typeface="Noto Serif CJK SC Black" panose="02020900000000000000" charset="-122"/>
                <a:ea typeface="Noto Serif CJK SC Black" panose="02020900000000000000" charset="-122"/>
              </a:rPr>
              <a:t>DRAM</a:t>
            </a:r>
            <a:endParaRPr lang="en-US" altLang="zh-CN" sz="2400">
              <a:latin typeface="Noto Serif CJK SC Black" panose="02020900000000000000" charset="-122"/>
              <a:ea typeface="Noto Serif CJK SC Black" panose="020209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5273040"/>
            <a:ext cx="3757930" cy="158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10000"/>
              </a:lnSpc>
            </a:pP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存储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As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数据到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LocalMemory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加载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A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矩阵到向量寄存器</a:t>
            </a:r>
            <a:endParaRPr lang="zh-CN" altLang="en-US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存储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A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数据到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LocalMemory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（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As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）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加载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B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矩阵数据</a:t>
            </a:r>
            <a:endParaRPr lang="zh-CN" altLang="en-US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10000"/>
              </a:lnSpc>
            </a:pP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存储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B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数据到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LocalMemory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（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Bs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）</a:t>
            </a:r>
            <a:endParaRPr lang="zh-CN" altLang="en-US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59350" y="5402580"/>
            <a:ext cx="2444115" cy="774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auto">
              <a:lnSpc>
                <a:spcPct val="110000"/>
              </a:lnSpc>
              <a:buClrTx/>
              <a:buSzTx/>
              <a:buNone/>
            </a:pPr>
            <a:r>
              <a:rPr lang="zh-CN" altLang="en-US" sz="18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从LocalMemory地址As和Bs读取数据</a:t>
            </a:r>
            <a:endParaRPr lang="zh-CN" altLang="en-US" sz="18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04175" y="5452110"/>
            <a:ext cx="1880235" cy="559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auto">
              <a:lnSpc>
                <a:spcPct val="110000"/>
              </a:lnSpc>
              <a:buClrTx/>
              <a:buSzTx/>
              <a:buFontTx/>
            </a:pPr>
            <a:r>
              <a:rPr lang="zh-CN" altLang="en-US" sz="18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将计算结构存储到DRAM地址</a:t>
            </a:r>
            <a:endParaRPr lang="zh-CN" altLang="en-US" sz="18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60790" y="6254750"/>
            <a:ext cx="3190875" cy="495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 fontAlgn="auto">
              <a:lnSpc>
                <a:spcPct val="110000"/>
              </a:lnSpc>
              <a:buClrTx/>
              <a:buSzTx/>
              <a:buFontTx/>
            </a:pPr>
            <a:r>
              <a:rPr lang="zh-CN" altLang="en-US" sz="18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As</a:t>
            </a:r>
            <a:r>
              <a:rPr lang="en-US" altLang="zh-CN" sz="18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: </a:t>
            </a:r>
            <a:r>
              <a:rPr lang="zh-CN" altLang="en-US" sz="18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本地内存中的A tile缓存</a:t>
            </a:r>
            <a:endParaRPr lang="zh-CN" altLang="en-US" sz="18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43825" y="5240655"/>
            <a:ext cx="4392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1024*4096 GEMM </a:t>
            </a:r>
            <a:r>
              <a:rPr lang="zh-CN" altLang="en-US"/>
              <a:t>推算公式</a:t>
            </a:r>
            <a:endParaRPr lang="zh-CN" altLang="en-US"/>
          </a:p>
          <a:p>
            <a:r>
              <a:rPr lang="zh-CN" altLang="en-US"/>
              <a:t>地址（</a:t>
            </a:r>
            <a:r>
              <a:rPr lang="zh-CN" altLang="en-US"/>
              <a:t>空间）</a:t>
            </a:r>
            <a:endParaRPr lang="zh-CN" altLang="en-US"/>
          </a:p>
          <a:p>
            <a:r>
              <a:rPr lang="en-US" altLang="zh-CN"/>
              <a:t>load</a:t>
            </a:r>
            <a:r>
              <a:rPr lang="zh-CN" altLang="en-US"/>
              <a:t>所需周期（每个周期拿</a:t>
            </a:r>
            <a:r>
              <a:rPr lang="zh-CN" altLang="en-US"/>
              <a:t>多少数据）</a:t>
            </a:r>
            <a:endParaRPr lang="zh-CN" altLang="en-US"/>
          </a:p>
          <a:p>
            <a:r>
              <a:rPr lang="en-US" altLang="zh-CN"/>
              <a:t>Attention</a:t>
            </a:r>
            <a:r>
              <a:rPr lang="zh-CN" altLang="en-US"/>
              <a:t>计算估算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[256,256,256]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日志详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文本框 1"/>
          <p:cNvSpPr txBox="1"/>
          <p:nvPr/>
        </p:nvSpPr>
        <p:spPr>
          <a:xfrm>
            <a:off x="375285" y="1126490"/>
            <a:ext cx="7608570" cy="68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auto">
              <a:lnSpc>
                <a:spcPct val="160000"/>
              </a:lnSpc>
              <a:buClrTx/>
              <a:buSzTx/>
              <a:buFontTx/>
            </a:pP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指令效率奇低</a:t>
            </a:r>
            <a:endParaRPr lang="zh-CN" altLang="en-US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VFMADD_VV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占比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4.6</a:t>
            </a:r>
            <a:endParaRPr lang="en-US" altLang="zh-CN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控制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/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分支指令占比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30%</a:t>
            </a:r>
            <a:endParaRPr lang="en-US" altLang="zh-CN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内存访问效率低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理论内存：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读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A: 256*256*4=262144 | 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读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B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: 256*256*4=262144</a:t>
            </a:r>
            <a:endParaRPr lang="en-US" altLang="zh-CN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写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C: 256*256*4=262144 | 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共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768K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Btye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实际内存访问量：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293.86MB</a:t>
            </a:r>
            <a:endParaRPr lang="en-US" altLang="zh-CN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endParaRPr lang="en-US" altLang="zh-CN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75835" y="1126490"/>
            <a:ext cx="7223760" cy="68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en-US" altLang="zh-CN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256*256*256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情况：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循环迭代：比较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+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分支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+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递增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=3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条控制指令</a:t>
            </a:r>
            <a:endParaRPr lang="zh-CN" alt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共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16*16*16*3=12288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条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/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线程</a:t>
            </a:r>
            <a:endParaRPr lang="zh-CN" alt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256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线程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*12288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条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/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线程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=3M</a:t>
            </a:r>
            <a:r>
              <a:rPr lang="zh-CN" altLang="en-US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控制指令</a:t>
            </a:r>
            <a:endParaRPr lang="zh-CN" alt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SETRPC_0: 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1.25M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JAL_0: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1.19M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VBEQ_0: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1.18M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5285" y="5501640"/>
            <a:ext cx="6096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latin typeface="Saturday Sans Regular" panose="02010600010101010101" charset="-122"/>
                <a:ea typeface="Saturday Sans Regular" panose="02010600010101010101" charset="-122"/>
              </a:rPr>
              <a:t>As[ly*TILE_K + lx] = A[a_row*K + a_col];</a:t>
            </a:r>
            <a:endParaRPr lang="en-US" altLang="zh-CN" sz="2800">
              <a:latin typeface="Saturday Sans Regular" panose="02010600010101010101" charset="-122"/>
              <a:ea typeface="Saturday Sans Regular" panose="02010600010101010101" charset="-122"/>
            </a:endParaRPr>
          </a:p>
          <a:p>
            <a:r>
              <a:rPr lang="en-US" altLang="zh-CN" sz="2800">
                <a:latin typeface="Saturday Sans Regular" panose="02010600010101010101" charset="-122"/>
                <a:ea typeface="Saturday Sans Regular" panose="02010600010101010101" charset="-122"/>
              </a:rPr>
              <a:t>Bs[ly*TILE_N + lx] = B[b_row*N + b_col];</a:t>
            </a:r>
            <a:endParaRPr lang="en-US" altLang="zh-CN" sz="2800">
              <a:latin typeface="Saturday Sans Regular" panose="02010600010101010101" charset="-122"/>
              <a:ea typeface="Saturday Sans Regular" panose="0201060001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1285" y="5260340"/>
            <a:ext cx="12110085" cy="68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auto">
              <a:lnSpc>
                <a:spcPct val="160000"/>
              </a:lnSpc>
              <a:buClrTx/>
              <a:buSzTx/>
              <a:buNone/>
            </a:pP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每次内循环都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重新加载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理论性能分析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graphicFrame>
        <p:nvGraphicFramePr>
          <p:cNvPr id="14" name="表格 13"/>
          <p:cNvGraphicFramePr/>
          <p:nvPr>
            <p:custDataLst>
              <p:tags r:id="rId9"/>
            </p:custDataLst>
          </p:nvPr>
        </p:nvGraphicFramePr>
        <p:xfrm>
          <a:off x="375285" y="1032510"/>
          <a:ext cx="11306175" cy="33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940"/>
                <a:gridCol w="928370"/>
                <a:gridCol w="1620520"/>
                <a:gridCol w="1619885"/>
                <a:gridCol w="1548130"/>
                <a:gridCol w="1079500"/>
                <a:gridCol w="1080135"/>
                <a:gridCol w="1080135"/>
                <a:gridCol w="1305560"/>
              </a:tblGrid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M,N,K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AI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FLOP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s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Time(s)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FLOPS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Tile_M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Noto Serif CJK SC Black" panose="02020900000000000000" charset="-122"/>
                          <a:ea typeface="Noto Serif CJK SC Black" panose="02020900000000000000" charset="-122"/>
                          <a:sym typeface="+mn-ea"/>
                        </a:rPr>
                        <a:t>Tile_N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Noto Serif CJK SC Black" panose="02020900000000000000" charset="-122"/>
                          <a:ea typeface="Noto Serif CJK SC Black" panose="02020900000000000000" charset="-122"/>
                          <a:sym typeface="+mn-ea"/>
                        </a:rPr>
                        <a:t>Tile_K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error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0.67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128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0.000029605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4323593.988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 / 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1.33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1024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0.000038695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26463367.36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 / 64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2.67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8192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0.000087105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Noto Serif CJK SC Light" panose="02020300000000000000" charset="-122"/>
                          <a:ea typeface="Noto Serif CJK SC Light" panose="02020300000000000000" charset="-122"/>
                          <a:sym typeface="+mn-ea"/>
                        </a:rPr>
                        <a:t>94047414.04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 / 256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5.33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65536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0.000350115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187184210.9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 / 1024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64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10.67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524288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Noto Serif CJK SC Light" panose="02020300000000000000" charset="-122"/>
                          <a:ea typeface="Noto Serif CJK SC Light" panose="02020300000000000000" charset="-122"/>
                          <a:sym typeface="+mn-ea"/>
                        </a:rPr>
                        <a:t>0.002085525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251393773.8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 / 4096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128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21.33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 b="0" i="0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4194304</a:t>
                      </a:r>
                      <a:endParaRPr lang="en-US" altLang="zh-CN" sz="1800" b="0" i="0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0.015549915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269731635.2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 / 16384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256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42.67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 b="0" i="0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33554432</a:t>
                      </a:r>
                      <a:endParaRPr lang="en-US" altLang="zh-CN" sz="1800" b="0" i="0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0.112245315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298938374.4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 / 65536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512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85.33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 b="0" i="0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268435456</a:t>
                      </a:r>
                      <a:endParaRPr lang="en-US" altLang="zh-CN" sz="1800" b="0" i="0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0.866288685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309868362.2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0 / 262144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75285" y="4451350"/>
                <a:ext cx="7037705" cy="155892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Light" panose="02020300000000000000" charset="-122"/>
                  </a:rPr>
                  <a:t>理论性能：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𝑠𝑢𝑏𝑐𝑜𝑟𝑒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𝑆𝑀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𝑆𝑀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×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64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𝐹𝐿𝑂𝑃𝑠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𝑐𝑦𝑐𝑙𝑒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100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𝑀𝐻𝑧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5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6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ea typeface="Noto Serif CJK SC Black" panose="02020900000000000000" charset="-122"/>
                        <a:cs typeface="Cambria Math" panose="02040503050406030204" charset="0"/>
                      </a:rPr>
                      <m:t>𝐺𝐹𝐿𝑂𝑃𝑆</m:t>
                    </m:r>
                  </m:oMath>
                </a14:m>
                <a:endParaRPr lang="en-US" altLang="zh-CN" sz="2000">
                  <a:latin typeface="Cambria Math" panose="02040503050406030204" charset="0"/>
                  <a:ea typeface="Noto Serif CJK SC Black" panose="02020900000000000000" charset="-122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30000"/>
                  </a:lnSpc>
                </a:pPr>
                <a:endParaRPr lang="en-US" altLang="zh-CN" sz="2000" i="1">
                  <a:latin typeface="Cambria Math" panose="02040503050406030204" charset="0"/>
                  <a:ea typeface="Noto Serif CJK SC Black" panose="02020900000000000000" charset="-122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30000"/>
                  </a:lnSpc>
                </a:pPr>
                <a:endParaRPr lang="zh-CN" altLang="en-US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Light" panose="02020300000000000000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5" y="4451350"/>
                <a:ext cx="7037705" cy="1558925"/>
              </a:xfrm>
              <a:prstGeom prst="rect">
                <a:avLst/>
              </a:prstGeom>
              <a:blipFill rotWithShape="1">
                <a:blip r:embed="rId10"/>
                <a:stretch>
                  <a:fillRect b="-4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/>
          <p:nvPr>
            <p:custDataLst>
              <p:tags r:id="rId11"/>
            </p:custDataLst>
          </p:nvPr>
        </p:nvGraphicFramePr>
        <p:xfrm>
          <a:off x="7413625" y="4625340"/>
          <a:ext cx="4778375" cy="223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070"/>
                <a:gridCol w="1403985"/>
                <a:gridCol w="1671320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单元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延迟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说明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</a:tr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ALU/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vALU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 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cycle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整数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/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逻辑运算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MUL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 cycles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32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位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整数乘法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FMUL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 cycles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浮点乘法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FADD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 cycles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浮点</a:t>
                      </a: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加法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FMACC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5 cycles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融合乘加</a:t>
                      </a:r>
                      <a:endParaRPr lang="zh-CN" altLang="en-US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12"/>
            </p:custDataLst>
          </p:nvPr>
        </p:nvGraphicFramePr>
        <p:xfrm>
          <a:off x="8998585" y="3790950"/>
          <a:ext cx="30556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610"/>
                <a:gridCol w="842010"/>
              </a:tblGrid>
              <a:tr h="1511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参数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值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hw num thread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13"/>
            </p:custDataLst>
          </p:nvPr>
        </p:nvGraphicFramePr>
        <p:xfrm>
          <a:off x="375285" y="5375910"/>
          <a:ext cx="465264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655"/>
                <a:gridCol w="1738630"/>
                <a:gridCol w="1737360"/>
              </a:tblGrid>
              <a:tr h="386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计算指令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IPC=1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IPC=2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</a:tr>
              <a:tr h="386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30%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1.92 GFLOPS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3.84 GFLOPS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386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50%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3.20 GFLOPS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6.40 GFLOPS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1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NVIDIA GPU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性能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对比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" name="图片 1" descr="NVIDIAA100_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" y="923925"/>
            <a:ext cx="4582160" cy="5930900"/>
          </a:xfrm>
          <a:prstGeom prst="rect">
            <a:avLst/>
          </a:prstGeom>
        </p:spPr>
      </p:pic>
      <p:pic>
        <p:nvPicPr>
          <p:cNvPr id="3" name="图片 2" descr="NVIDIAH100_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1845" y="936625"/>
            <a:ext cx="4575175" cy="5921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41265" y="1249680"/>
            <a:ext cx="1865630" cy="1541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NVIDIA A100 GPU</a:t>
            </a:r>
            <a:endParaRPr 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06720" y="4843780"/>
            <a:ext cx="1865630" cy="1541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r" fontAlgn="auto">
              <a:lnSpc>
                <a:spcPct val="160000"/>
              </a:lnSpc>
            </a:pPr>
            <a:r>
              <a:rPr 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NVIDIA H100 GPU</a:t>
            </a:r>
            <a:endParaRPr lang="en-US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107.xml><?xml version="1.0" encoding="utf-8"?>
<p:tagLst xmlns:p="http://schemas.openxmlformats.org/presentationml/2006/main">
  <p:tag name="TABLE_ENDDRAG_ORIGIN_RECT" val="760*197"/>
  <p:tag name="TABLE_ENDDRAG_RECT" val="30*197*760*197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124.xml><?xml version="1.0" encoding="utf-8"?>
<p:tagLst xmlns:p="http://schemas.openxmlformats.org/presentationml/2006/main">
  <p:tag name="TABLE_ENDDRAG_ORIGIN_RECT" val="376*175"/>
  <p:tag name="TABLE_ENDDRAG_RECT" val="583*364*376*175"/>
</p:tagLst>
</file>

<file path=ppt/tags/tag125.xml><?xml version="1.0" encoding="utf-8"?>
<p:tagLst xmlns:p="http://schemas.openxmlformats.org/presentationml/2006/main">
  <p:tag name="TABLE_ENDDRAG_ORIGIN_RECT" val="240*5"/>
  <p:tag name="TABLE_ENDDRAG_RECT" val="939*232*240*6"/>
</p:tagLst>
</file>

<file path=ppt/tags/tag126.xml><?xml version="1.0" encoding="utf-8"?>
<p:tagLst xmlns:p="http://schemas.openxmlformats.org/presentationml/2006/main">
  <p:tag name="TABLE_ENDDRAG_ORIGIN_RECT" val="366*91"/>
  <p:tag name="TABLE_ENDDRAG_RECT" val="18*423*366*9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COMMONDATA" val="eyJoZGlkIjoiODQ1N2I4NTdiMjE5NzcxZjdkNzUxMDFmYzZiMjFjN2UifQ=="/>
  <p:tag name="commondata" val="eyJoZGlkIjoiMTU2ZDc0ZjNmMzdmMDBlNmUzZGQ5ODRkNDBiMjE1YzkifQ=="/>
  <p:tag name="KSO_WPP_MARK_KEY" val="3af471a3-1903-4892-9bf8-0083f46c5faa"/>
  <p:tag name="resource_record_key" val="{&quot;29&quot;:[50000077],&quot;65&quot;:[20205081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PLACING_PICTURE_USER_VIEWPORT" val="{&quot;height&quot;:6854,&quot;width&quot;:19200}"/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3735</Words>
  <Application>WPS 演示</Application>
  <PresentationFormat>宽屏</PresentationFormat>
  <Paragraphs>467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微软雅黑</vt:lpstr>
      <vt:lpstr>Noto Serif CJK SC Black</vt:lpstr>
      <vt:lpstr>思源黑体 CN Heavy</vt:lpstr>
      <vt:lpstr>思源黑体 CN Normal</vt:lpstr>
      <vt:lpstr>Noto Serif CJK SC Light</vt:lpstr>
      <vt:lpstr>Saturday Sans Regular</vt:lpstr>
      <vt:lpstr>Cambria Math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ness233</cp:lastModifiedBy>
  <cp:revision>646</cp:revision>
  <dcterms:created xsi:type="dcterms:W3CDTF">2019-06-19T02:08:00Z</dcterms:created>
  <dcterms:modified xsi:type="dcterms:W3CDTF">2026-01-15T16:47:45Z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F2B3D51F99CC4BF790852F9914527691_13</vt:lpwstr>
  </property>
</Properties>
</file>